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6"/>
  </p:notesMasterIdLst>
  <p:handoutMasterIdLst>
    <p:handoutMasterId r:id="rId7"/>
  </p:handoutMasterIdLst>
  <p:sldIdLst>
    <p:sldId id="256" r:id="rId2"/>
    <p:sldId id="262" r:id="rId3"/>
    <p:sldId id="270" r:id="rId4"/>
    <p:sldId id="257" r:id="rId5"/>
  </p:sldIdLst>
  <p:sldSz cx="9144000" cy="6858000" type="letter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FF89"/>
    <a:srgbClr val="990099"/>
    <a:srgbClr val="FFFF00"/>
    <a:srgbClr val="FF6600"/>
    <a:srgbClr val="CC00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38" autoAdjust="0"/>
    <p:restoredTop sz="96574" autoAdjust="0"/>
  </p:normalViewPr>
  <p:slideViewPr>
    <p:cSldViewPr snapToGrid="0">
      <p:cViewPr varScale="1">
        <p:scale>
          <a:sx n="85" d="100"/>
          <a:sy n="85" d="100"/>
        </p:scale>
        <p:origin x="-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170" y="-84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3.wmf"/><Relationship Id="rId7" Type="http://schemas.openxmlformats.org/officeDocument/2006/relationships/image" Target="../media/image16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6.wmf"/><Relationship Id="rId9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744" y="0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7904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744" y="8817904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7B1D64D-7FA7-494F-9EAF-ACDC52625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744" y="0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9770" y="4409758"/>
            <a:ext cx="5598160" cy="417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7904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744" y="8817904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56C0556-6F15-423F-AFE5-0456914BB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01D78D-094F-46FB-9254-F3106D0512B9}" type="slidenum">
              <a:rPr lang="en-US"/>
              <a:pPr/>
              <a:t>1</a:t>
            </a:fld>
            <a:endParaRPr 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CC374-05EF-48C5-A910-1E8282A08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A2D20-6C11-48EA-9916-686B34E09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1B5D2-99F9-495A-8945-4725D3850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8470E-5544-487B-AA95-1048C28F1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3C32C-6FA7-4E9C-955F-4C669D795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62E57-6C3E-4480-91CF-9D0F55539C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9BD15-6519-41B8-8C64-335B09478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52700-6A92-4F5E-8AE0-5A77707C7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64291-C9B1-47E3-A55C-B9CF234E0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80264-0041-4E0F-BCDB-65C4A86CC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67B27-3023-46F4-9985-A95A2D0A75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FF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CE4461A-A2CF-46F0-851B-F658AE1610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oleObject" Target="../embeddings/oleObject24.bin"/><Relationship Id="rId18" Type="http://schemas.openxmlformats.org/officeDocument/2006/relationships/oleObject" Target="../embeddings/oleObject2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12" Type="http://schemas.openxmlformats.org/officeDocument/2006/relationships/oleObject" Target="../embeddings/oleObject23.bin"/><Relationship Id="rId1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7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6.bin"/><Relationship Id="rId10" Type="http://schemas.openxmlformats.org/officeDocument/2006/relationships/oleObject" Target="../embeddings/oleObject21.bin"/><Relationship Id="rId19" Type="http://schemas.openxmlformats.org/officeDocument/2006/relationships/oleObject" Target="../embeddings/oleObject30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Relationship Id="rId14" Type="http://schemas.openxmlformats.org/officeDocument/2006/relationships/oleObject" Target="../embeddings/oleObject25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73063" y="158750"/>
            <a:ext cx="8518525" cy="838200"/>
          </a:xfrm>
        </p:spPr>
        <p:txBody>
          <a:bodyPr/>
          <a:lstStyle/>
          <a:p>
            <a:pPr marL="838200" indent="-838200" eaLnBrk="1" hangingPunct="1"/>
            <a:r>
              <a:rPr lang="en-US" sz="4000" b="1" u="sng" smtClean="0">
                <a:latin typeface="Comic Sans MS" pitchFamily="66" charset="0"/>
              </a:rPr>
              <a:t>1.5 Applications of Infinite Geometric Series</a:t>
            </a:r>
          </a:p>
        </p:txBody>
      </p:sp>
      <p:sp>
        <p:nvSpPr>
          <p:cNvPr id="103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76"/>
          <p:cNvGraphicFramePr>
            <a:graphicFrameLocks noChangeAspect="1"/>
          </p:cNvGraphicFramePr>
          <p:nvPr/>
        </p:nvGraphicFramePr>
        <p:xfrm>
          <a:off x="-9698038" y="5192713"/>
          <a:ext cx="217488" cy="568325"/>
        </p:xfrm>
        <a:graphic>
          <a:graphicData uri="http://schemas.openxmlformats.org/presentationml/2006/ole">
            <p:oleObj spid="_x0000_s1026" name="Equation" r:id="rId4" imgW="114120" imgH="215640" progId="Equation.3">
              <p:embed/>
            </p:oleObj>
          </a:graphicData>
        </a:graphic>
      </p:graphicFrame>
      <p:sp>
        <p:nvSpPr>
          <p:cNvPr id="1033" name="Rectangle 370"/>
          <p:cNvSpPr>
            <a:spLocks noChangeArrowheads="1"/>
          </p:cNvSpPr>
          <p:nvPr/>
        </p:nvSpPr>
        <p:spPr bwMode="auto">
          <a:xfrm>
            <a:off x="269875" y="1243013"/>
            <a:ext cx="8874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Learning Objective: to apply infinite geometric series to real world situations.</a:t>
            </a:r>
          </a:p>
        </p:txBody>
      </p:sp>
      <p:sp>
        <p:nvSpPr>
          <p:cNvPr id="1034" name="Rectangle 542"/>
          <p:cNvSpPr>
            <a:spLocks noChangeArrowheads="1"/>
          </p:cNvSpPr>
          <p:nvPr/>
        </p:nvSpPr>
        <p:spPr bwMode="auto">
          <a:xfrm>
            <a:off x="490538" y="1766888"/>
            <a:ext cx="838517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lnSpc>
                <a:spcPct val="90000"/>
              </a:lnSpc>
              <a:spcBef>
                <a:spcPct val="20000"/>
              </a:spcBef>
            </a:pPr>
            <a:r>
              <a:rPr lang="en-US" sz="2800" b="1" u="sng">
                <a:latin typeface="Comic Sans MS" pitchFamily="66" charset="0"/>
              </a:rPr>
              <a:t>Warm-up (IN)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</a:pPr>
            <a:endParaRPr lang="en-US" sz="3200">
              <a:latin typeface="Comic Sans MS" pitchFamily="66" charset="0"/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>
                <a:latin typeface="Comic Sans MS" pitchFamily="66" charset="0"/>
              </a:rPr>
              <a:t>Find the sum, if it exists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AutoNum type="alphaLcPeriod"/>
            </a:pPr>
            <a:r>
              <a:rPr lang="en-US" sz="2800">
                <a:latin typeface="Comic Sans MS" pitchFamily="66" charset="0"/>
              </a:rPr>
              <a:t>3+12+48+…	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AutoNum type="alphaLcPeriod"/>
            </a:pPr>
            <a:r>
              <a:rPr lang="en-US" sz="2800">
                <a:latin typeface="Comic Sans MS" pitchFamily="66" charset="0"/>
              </a:rPr>
              <a:t>3+1+1/3+1/9+…	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</a:pPr>
            <a:endParaRPr lang="en-US" sz="2800">
              <a:latin typeface="Comic Sans MS" pitchFamily="66" charset="0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latin typeface="Comic Sans MS" pitchFamily="66" charset="0"/>
              </a:rPr>
              <a:t>		</a:t>
            </a:r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693738" y="4364038"/>
            <a:ext cx="7731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473075" y="4184650"/>
            <a:ext cx="5014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Comic Sans MS" pitchFamily="66" charset="0"/>
              </a:rPr>
              <a:t>2. Find the sum:</a:t>
            </a:r>
          </a:p>
        </p:txBody>
      </p:sp>
      <p:graphicFrame>
        <p:nvGraphicFramePr>
          <p:cNvPr id="134181" name="Object 37"/>
          <p:cNvGraphicFramePr>
            <a:graphicFrameLocks noChangeAspect="1"/>
          </p:cNvGraphicFramePr>
          <p:nvPr/>
        </p:nvGraphicFramePr>
        <p:xfrm>
          <a:off x="1282700" y="4703763"/>
          <a:ext cx="1962150" cy="1131887"/>
        </p:xfrm>
        <a:graphic>
          <a:graphicData uri="http://schemas.openxmlformats.org/presentationml/2006/ole">
            <p:oleObj spid="_x0000_s1040" name="Equation" r:id="rId5" imgW="749160" imgH="431640" progId="">
              <p:embed/>
            </p:oleObj>
          </a:graphicData>
        </a:graphic>
      </p:graphicFrame>
      <p:sp>
        <p:nvSpPr>
          <p:cNvPr id="136207" name="Rectangle 15"/>
          <p:cNvSpPr>
            <a:spLocks noChangeArrowheads="1"/>
          </p:cNvSpPr>
          <p:nvPr/>
        </p:nvSpPr>
        <p:spPr bwMode="auto">
          <a:xfrm>
            <a:off x="3949700" y="3222625"/>
            <a:ext cx="4067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No sum, r=4</a:t>
            </a:r>
            <a:r>
              <a:rPr lang="en-US" sz="2400">
                <a:latin typeface="Comic Sans MS" pitchFamily="66" charset="0"/>
              </a:rPr>
              <a:t>      </a:t>
            </a:r>
            <a:endParaRPr lang="en-US" sz="2400" u="sng">
              <a:latin typeface="Comic Sans MS" pitchFamily="66" charset="0"/>
            </a:endParaRPr>
          </a:p>
        </p:txBody>
      </p:sp>
      <p:graphicFrame>
        <p:nvGraphicFramePr>
          <p:cNvPr id="1042" name="Object 18"/>
          <p:cNvGraphicFramePr>
            <a:graphicFrameLocks noChangeAspect="1"/>
          </p:cNvGraphicFramePr>
          <p:nvPr/>
        </p:nvGraphicFramePr>
        <p:xfrm>
          <a:off x="4602163" y="3646488"/>
          <a:ext cx="1031875" cy="912812"/>
        </p:xfrm>
        <a:graphic>
          <a:graphicData uri="http://schemas.openxmlformats.org/presentationml/2006/ole">
            <p:oleObj spid="_x0000_s1042" name="Equation" r:id="rId6" imgW="444240" imgH="393480" progId="">
              <p:embed/>
            </p:oleObj>
          </a:graphicData>
        </a:graphic>
      </p:graphicFrame>
      <p:graphicFrame>
        <p:nvGraphicFramePr>
          <p:cNvPr id="1043" name="Object 19"/>
          <p:cNvGraphicFramePr>
            <a:graphicFrameLocks noChangeAspect="1"/>
          </p:cNvGraphicFramePr>
          <p:nvPr/>
        </p:nvGraphicFramePr>
        <p:xfrm>
          <a:off x="3671888" y="5124450"/>
          <a:ext cx="1119187" cy="530225"/>
        </p:xfrm>
        <a:graphic>
          <a:graphicData uri="http://schemas.openxmlformats.org/presentationml/2006/ole">
            <p:oleObj spid="_x0000_s1043" name="Equation" r:id="rId7" imgW="482400" imgH="228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60" name="Rectangle 472"/>
          <p:cNvSpPr>
            <a:spLocks noChangeArrowheads="1"/>
          </p:cNvSpPr>
          <p:nvPr/>
        </p:nvSpPr>
        <p:spPr bwMode="auto">
          <a:xfrm>
            <a:off x="3244850" y="195263"/>
            <a:ext cx="2100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>
                <a:latin typeface="Comic Sans MS" pitchFamily="66" charset="0"/>
              </a:rPr>
              <a:t>Notes!</a:t>
            </a:r>
            <a:r>
              <a:rPr lang="en-US" sz="2400">
                <a:latin typeface="Comic Sans MS" pitchFamily="66" charset="0"/>
              </a:rPr>
              <a:t>  </a:t>
            </a:r>
            <a:r>
              <a:rPr lang="en-US" sz="2400" u="sng">
                <a:latin typeface="Comic Sans MS" pitchFamily="66" charset="0"/>
              </a:rPr>
              <a:t> </a:t>
            </a:r>
          </a:p>
        </p:txBody>
      </p:sp>
      <p:sp>
        <p:nvSpPr>
          <p:cNvPr id="136206" name="Rectangle 14"/>
          <p:cNvSpPr>
            <a:spLocks noChangeArrowheads="1"/>
          </p:cNvSpPr>
          <p:nvPr/>
        </p:nvSpPr>
        <p:spPr bwMode="auto">
          <a:xfrm>
            <a:off x="255588" y="719138"/>
            <a:ext cx="82661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>
                <a:latin typeface="Comic Sans MS" pitchFamily="66" charset="0"/>
              </a:rPr>
              <a:t>Ex 1</a:t>
            </a:r>
            <a:r>
              <a:rPr lang="en-US" sz="2400">
                <a:latin typeface="Comic Sans MS" pitchFamily="66" charset="0"/>
              </a:rPr>
              <a:t> – the end of a swinging pendulum 50 cm long moves through 20 cm on its first swing. Each succeeding swing is 3/5 of the preceding one. How far will the pendulum travel before coming to rest?</a:t>
            </a:r>
            <a:endParaRPr lang="en-US" sz="2400" u="sng">
              <a:latin typeface="Comic Sans MS" pitchFamily="66" charset="0"/>
            </a:endParaRPr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1212850" y="2560638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20</a:t>
            </a:r>
          </a:p>
        </p:txBody>
      </p:sp>
      <p:sp>
        <p:nvSpPr>
          <p:cNvPr id="2122" name="Rectangle 74"/>
          <p:cNvSpPr>
            <a:spLocks noChangeArrowheads="1"/>
          </p:cNvSpPr>
          <p:nvPr/>
        </p:nvSpPr>
        <p:spPr bwMode="auto">
          <a:xfrm>
            <a:off x="1454150" y="3033713"/>
            <a:ext cx="744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Comic Sans MS" pitchFamily="66" charset="0"/>
              </a:rPr>
              <a:t>X 3/5</a:t>
            </a:r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1687513" y="2579688"/>
            <a:ext cx="652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+12</a:t>
            </a:r>
          </a:p>
        </p:txBody>
      </p:sp>
      <p:sp>
        <p:nvSpPr>
          <p:cNvPr id="2124" name="Rectangle 76"/>
          <p:cNvSpPr>
            <a:spLocks noChangeArrowheads="1"/>
          </p:cNvSpPr>
          <p:nvPr/>
        </p:nvSpPr>
        <p:spPr bwMode="auto">
          <a:xfrm>
            <a:off x="2252663" y="2552700"/>
            <a:ext cx="536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Comic Sans MS" pitchFamily="66" charset="0"/>
              </a:rPr>
              <a:t>+…</a:t>
            </a:r>
          </a:p>
        </p:txBody>
      </p:sp>
      <p:sp>
        <p:nvSpPr>
          <p:cNvPr id="136207" name="Rectangle 15"/>
          <p:cNvSpPr>
            <a:spLocks noChangeArrowheads="1"/>
          </p:cNvSpPr>
          <p:nvPr/>
        </p:nvSpPr>
        <p:spPr bwMode="auto">
          <a:xfrm>
            <a:off x="4741863" y="2132013"/>
            <a:ext cx="4067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infinite geometric</a:t>
            </a:r>
            <a:r>
              <a:rPr lang="en-US" sz="2400">
                <a:latin typeface="Comic Sans MS" pitchFamily="66" charset="0"/>
              </a:rPr>
              <a:t>      </a:t>
            </a:r>
            <a:endParaRPr lang="en-US" sz="2400" u="sng">
              <a:latin typeface="Comic Sans MS" pitchFamily="66" charset="0"/>
            </a:endParaRPr>
          </a:p>
        </p:txBody>
      </p:sp>
      <p:graphicFrame>
        <p:nvGraphicFramePr>
          <p:cNvPr id="2126" name="Object 78"/>
          <p:cNvGraphicFramePr>
            <a:graphicFrameLocks noChangeAspect="1"/>
          </p:cNvGraphicFramePr>
          <p:nvPr/>
        </p:nvGraphicFramePr>
        <p:xfrm>
          <a:off x="2978150" y="2727325"/>
          <a:ext cx="1419225" cy="879475"/>
        </p:xfrm>
        <a:graphic>
          <a:graphicData uri="http://schemas.openxmlformats.org/presentationml/2006/ole">
            <p:oleObj spid="_x0000_s2126" name="Equation" r:id="rId3" imgW="634680" imgH="393480" progId="">
              <p:embed/>
            </p:oleObj>
          </a:graphicData>
        </a:graphic>
      </p:graphicFrame>
      <p:graphicFrame>
        <p:nvGraphicFramePr>
          <p:cNvPr id="134181" name="Object 37"/>
          <p:cNvGraphicFramePr>
            <a:graphicFrameLocks noChangeAspect="1"/>
          </p:cNvGraphicFramePr>
          <p:nvPr/>
        </p:nvGraphicFramePr>
        <p:xfrm>
          <a:off x="4427538" y="3057525"/>
          <a:ext cx="295275" cy="265113"/>
        </p:xfrm>
        <a:graphic>
          <a:graphicData uri="http://schemas.openxmlformats.org/presentationml/2006/ole">
            <p:oleObj spid="_x0000_s2127" name="Equation" r:id="rId4" imgW="126720" imgH="114120" progId="">
              <p:embed/>
            </p:oleObj>
          </a:graphicData>
        </a:graphic>
      </p:graphicFrame>
      <p:graphicFrame>
        <p:nvGraphicFramePr>
          <p:cNvPr id="2" name="Object 37"/>
          <p:cNvGraphicFramePr>
            <a:graphicFrameLocks noChangeAspect="1"/>
          </p:cNvGraphicFramePr>
          <p:nvPr/>
        </p:nvGraphicFramePr>
        <p:xfrm>
          <a:off x="5092700" y="2728913"/>
          <a:ext cx="471488" cy="412750"/>
        </p:xfrm>
        <a:graphic>
          <a:graphicData uri="http://schemas.openxmlformats.org/presentationml/2006/ole">
            <p:oleObj spid="_x0000_s2128" name="Equation" r:id="rId5" imgW="203040" imgH="177480" progId="">
              <p:embed/>
            </p:oleObj>
          </a:graphicData>
        </a:graphic>
      </p:graphicFrame>
      <p:sp>
        <p:nvSpPr>
          <p:cNvPr id="2129" name="Line 81"/>
          <p:cNvSpPr>
            <a:spLocks noChangeShapeType="1"/>
          </p:cNvSpPr>
          <p:nvPr/>
        </p:nvSpPr>
        <p:spPr bwMode="auto">
          <a:xfrm>
            <a:off x="4881563" y="3200400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3" name="Object 37"/>
          <p:cNvGraphicFramePr>
            <a:graphicFrameLocks noChangeAspect="1"/>
          </p:cNvGraphicFramePr>
          <p:nvPr/>
        </p:nvGraphicFramePr>
        <p:xfrm>
          <a:off x="5022850" y="3257550"/>
          <a:ext cx="571500" cy="709613"/>
        </p:xfrm>
        <a:graphic>
          <a:graphicData uri="http://schemas.openxmlformats.org/presentationml/2006/ole">
            <p:oleObj spid="_x0000_s2130" name="Equation" r:id="rId6" imgW="317160" imgH="393480" progId="">
              <p:embed/>
            </p:oleObj>
          </a:graphicData>
        </a:graphic>
      </p:graphicFrame>
      <p:graphicFrame>
        <p:nvGraphicFramePr>
          <p:cNvPr id="4" name="Object 37"/>
          <p:cNvGraphicFramePr>
            <a:graphicFrameLocks noChangeAspect="1"/>
          </p:cNvGraphicFramePr>
          <p:nvPr/>
        </p:nvGraphicFramePr>
        <p:xfrm>
          <a:off x="5776913" y="3062288"/>
          <a:ext cx="295275" cy="265112"/>
        </p:xfrm>
        <a:graphic>
          <a:graphicData uri="http://schemas.openxmlformats.org/presentationml/2006/ole">
            <p:oleObj spid="_x0000_s2131" name="Equation" r:id="rId7" imgW="126720" imgH="114120" progId="">
              <p:embed/>
            </p:oleObj>
          </a:graphicData>
        </a:graphic>
      </p:graphicFrame>
      <p:graphicFrame>
        <p:nvGraphicFramePr>
          <p:cNvPr id="5" name="Object 37"/>
          <p:cNvGraphicFramePr>
            <a:graphicFrameLocks noChangeAspect="1"/>
          </p:cNvGraphicFramePr>
          <p:nvPr/>
        </p:nvGraphicFramePr>
        <p:xfrm>
          <a:off x="6442075" y="2733675"/>
          <a:ext cx="471488" cy="412750"/>
        </p:xfrm>
        <a:graphic>
          <a:graphicData uri="http://schemas.openxmlformats.org/presentationml/2006/ole">
            <p:oleObj spid="_x0000_s2132" name="Equation" r:id="rId8" imgW="203040" imgH="177480" progId="">
              <p:embed/>
            </p:oleObj>
          </a:graphicData>
        </a:graphic>
      </p:graphicFrame>
      <p:sp>
        <p:nvSpPr>
          <p:cNvPr id="2133" name="Line 85"/>
          <p:cNvSpPr>
            <a:spLocks noChangeShapeType="1"/>
          </p:cNvSpPr>
          <p:nvPr/>
        </p:nvSpPr>
        <p:spPr bwMode="auto">
          <a:xfrm>
            <a:off x="6230938" y="3205163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6" name="Object 37"/>
          <p:cNvGraphicFramePr>
            <a:graphicFrameLocks noChangeAspect="1"/>
          </p:cNvGraphicFramePr>
          <p:nvPr/>
        </p:nvGraphicFramePr>
        <p:xfrm>
          <a:off x="6521450" y="3262313"/>
          <a:ext cx="274638" cy="709612"/>
        </p:xfrm>
        <a:graphic>
          <a:graphicData uri="http://schemas.openxmlformats.org/presentationml/2006/ole">
            <p:oleObj spid="_x0000_s2134" name="Equation" r:id="rId9" imgW="152280" imgH="393480" progId="">
              <p:embed/>
            </p:oleObj>
          </a:graphicData>
        </a:graphic>
      </p:graphicFrame>
      <p:graphicFrame>
        <p:nvGraphicFramePr>
          <p:cNvPr id="7" name="Object 37"/>
          <p:cNvGraphicFramePr>
            <a:graphicFrameLocks noChangeAspect="1"/>
          </p:cNvGraphicFramePr>
          <p:nvPr/>
        </p:nvGraphicFramePr>
        <p:xfrm>
          <a:off x="7207250" y="3067050"/>
          <a:ext cx="295275" cy="265113"/>
        </p:xfrm>
        <a:graphic>
          <a:graphicData uri="http://schemas.openxmlformats.org/presentationml/2006/ole">
            <p:oleObj spid="_x0000_s2135" name="Equation" r:id="rId10" imgW="126720" imgH="114120" progId="">
              <p:embed/>
            </p:oleObj>
          </a:graphicData>
        </a:graphic>
      </p:graphicFrame>
      <p:graphicFrame>
        <p:nvGraphicFramePr>
          <p:cNvPr id="8" name="Object 37"/>
          <p:cNvGraphicFramePr>
            <a:graphicFrameLocks noChangeAspect="1"/>
          </p:cNvGraphicFramePr>
          <p:nvPr/>
        </p:nvGraphicFramePr>
        <p:xfrm>
          <a:off x="7593013" y="2925763"/>
          <a:ext cx="1001712" cy="412750"/>
        </p:xfrm>
        <a:graphic>
          <a:graphicData uri="http://schemas.openxmlformats.org/presentationml/2006/ole">
            <p:oleObj spid="_x0000_s2136" name="Equation" r:id="rId11" imgW="431640" imgH="177480" progId="">
              <p:embed/>
            </p:oleObj>
          </a:graphicData>
        </a:graphic>
      </p:graphicFrame>
      <p:sp>
        <p:nvSpPr>
          <p:cNvPr id="2137" name="Rectangle 89"/>
          <p:cNvSpPr>
            <a:spLocks noChangeArrowheads="1"/>
          </p:cNvSpPr>
          <p:nvPr/>
        </p:nvSpPr>
        <p:spPr bwMode="auto">
          <a:xfrm>
            <a:off x="7532688" y="2879725"/>
            <a:ext cx="1050925" cy="53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6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160" grpId="0"/>
      <p:bldP spid="136206" grpId="0"/>
      <p:bldP spid="2121" grpId="0"/>
      <p:bldP spid="2122" grpId="0"/>
      <p:bldP spid="2123" grpId="0"/>
      <p:bldP spid="2124" grpId="0"/>
      <p:bldP spid="136207" grpId="0"/>
      <p:bldP spid="2129" grpId="0" animBg="1"/>
      <p:bldP spid="2133" grpId="0" animBg="1"/>
      <p:bldP spid="21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06" name="Rectangle 14"/>
          <p:cNvSpPr>
            <a:spLocks noChangeArrowheads="1"/>
          </p:cNvSpPr>
          <p:nvPr/>
        </p:nvSpPr>
        <p:spPr bwMode="auto">
          <a:xfrm>
            <a:off x="323850" y="301625"/>
            <a:ext cx="82661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>
                <a:latin typeface="Comic Sans MS" pitchFamily="66" charset="0"/>
              </a:rPr>
              <a:t>Ex 2</a:t>
            </a:r>
            <a:r>
              <a:rPr lang="en-US" sz="2400">
                <a:latin typeface="Comic Sans MS" pitchFamily="66" charset="0"/>
              </a:rPr>
              <a:t> – A ball dropped from a height of 21 feet rebounds 2/3 of the distance from which it was dropped on each bounce. How far has the ball traveled when it comes to rest?</a:t>
            </a:r>
            <a:endParaRPr lang="en-US" sz="2400" u="sng">
              <a:latin typeface="Comic Sans MS" pitchFamily="66" charset="0"/>
            </a:endParaRPr>
          </a:p>
        </p:txBody>
      </p:sp>
      <p:sp>
        <p:nvSpPr>
          <p:cNvPr id="3161" name="Rectangle 89"/>
          <p:cNvSpPr>
            <a:spLocks noChangeArrowheads="1"/>
          </p:cNvSpPr>
          <p:nvPr/>
        </p:nvSpPr>
        <p:spPr bwMode="auto">
          <a:xfrm>
            <a:off x="1320800" y="1793875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21</a:t>
            </a:r>
          </a:p>
        </p:txBody>
      </p:sp>
      <p:sp>
        <p:nvSpPr>
          <p:cNvPr id="3162" name="Rectangle 90"/>
          <p:cNvSpPr>
            <a:spLocks noChangeArrowheads="1"/>
          </p:cNvSpPr>
          <p:nvPr/>
        </p:nvSpPr>
        <p:spPr bwMode="auto">
          <a:xfrm>
            <a:off x="1306513" y="2239963"/>
            <a:ext cx="744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Comic Sans MS" pitchFamily="66" charset="0"/>
              </a:rPr>
              <a:t>X 2/3</a:t>
            </a:r>
          </a:p>
        </p:txBody>
      </p:sp>
      <p:sp>
        <p:nvSpPr>
          <p:cNvPr id="3163" name="Line 91"/>
          <p:cNvSpPr>
            <a:spLocks noChangeShapeType="1"/>
          </p:cNvSpPr>
          <p:nvPr/>
        </p:nvSpPr>
        <p:spPr bwMode="auto">
          <a:xfrm>
            <a:off x="1304925" y="1708150"/>
            <a:ext cx="0" cy="658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66" name="Line 94"/>
          <p:cNvSpPr>
            <a:spLocks noChangeShapeType="1"/>
          </p:cNvSpPr>
          <p:nvPr/>
        </p:nvSpPr>
        <p:spPr bwMode="auto">
          <a:xfrm flipH="1" flipV="1">
            <a:off x="2197100" y="1684337"/>
            <a:ext cx="10841" cy="5236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67" name="Rectangle 95"/>
          <p:cNvSpPr>
            <a:spLocks noChangeArrowheads="1"/>
          </p:cNvSpPr>
          <p:nvPr/>
        </p:nvSpPr>
        <p:spPr bwMode="auto">
          <a:xfrm>
            <a:off x="2187575" y="1770063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14</a:t>
            </a:r>
          </a:p>
        </p:txBody>
      </p:sp>
      <p:sp>
        <p:nvSpPr>
          <p:cNvPr id="3168" name="Line 96"/>
          <p:cNvSpPr>
            <a:spLocks noChangeShapeType="1"/>
          </p:cNvSpPr>
          <p:nvPr/>
        </p:nvSpPr>
        <p:spPr bwMode="auto">
          <a:xfrm>
            <a:off x="2949575" y="1712913"/>
            <a:ext cx="0" cy="51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69" name="Rectangle 97"/>
          <p:cNvSpPr>
            <a:spLocks noChangeArrowheads="1"/>
          </p:cNvSpPr>
          <p:nvPr/>
        </p:nvSpPr>
        <p:spPr bwMode="auto">
          <a:xfrm>
            <a:off x="3079750" y="1800225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14</a:t>
            </a:r>
          </a:p>
        </p:txBody>
      </p:sp>
      <p:sp>
        <p:nvSpPr>
          <p:cNvPr id="3170" name="Rectangle 98"/>
          <p:cNvSpPr>
            <a:spLocks noChangeArrowheads="1"/>
          </p:cNvSpPr>
          <p:nvPr/>
        </p:nvSpPr>
        <p:spPr bwMode="auto">
          <a:xfrm>
            <a:off x="3005138" y="2259013"/>
            <a:ext cx="744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Comic Sans MS" pitchFamily="66" charset="0"/>
              </a:rPr>
              <a:t>X 2/3</a:t>
            </a:r>
          </a:p>
        </p:txBody>
      </p:sp>
      <p:sp>
        <p:nvSpPr>
          <p:cNvPr id="3171" name="Line 99"/>
          <p:cNvSpPr>
            <a:spLocks noChangeShapeType="1"/>
          </p:cNvSpPr>
          <p:nvPr/>
        </p:nvSpPr>
        <p:spPr bwMode="auto">
          <a:xfrm flipV="1">
            <a:off x="3881438" y="1851025"/>
            <a:ext cx="0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2" name="Rectangle 100"/>
          <p:cNvSpPr>
            <a:spLocks noChangeArrowheads="1"/>
          </p:cNvSpPr>
          <p:nvPr/>
        </p:nvSpPr>
        <p:spPr bwMode="auto">
          <a:xfrm>
            <a:off x="3984625" y="1804988"/>
            <a:ext cx="89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28/3</a:t>
            </a:r>
          </a:p>
        </p:txBody>
      </p:sp>
      <p:sp>
        <p:nvSpPr>
          <p:cNvPr id="3173" name="Line 101"/>
          <p:cNvSpPr>
            <a:spLocks noChangeShapeType="1"/>
          </p:cNvSpPr>
          <p:nvPr/>
        </p:nvSpPr>
        <p:spPr bwMode="auto">
          <a:xfrm>
            <a:off x="4999038" y="1797050"/>
            <a:ext cx="0" cy="377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" name="Rectangle 102"/>
          <p:cNvSpPr>
            <a:spLocks noChangeArrowheads="1"/>
          </p:cNvSpPr>
          <p:nvPr/>
        </p:nvSpPr>
        <p:spPr bwMode="auto">
          <a:xfrm>
            <a:off x="5105400" y="1795463"/>
            <a:ext cx="110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28/3…</a:t>
            </a:r>
          </a:p>
        </p:txBody>
      </p:sp>
      <p:sp>
        <p:nvSpPr>
          <p:cNvPr id="3175" name="Rectangle 103"/>
          <p:cNvSpPr>
            <a:spLocks noChangeArrowheads="1"/>
          </p:cNvSpPr>
          <p:nvPr/>
        </p:nvSpPr>
        <p:spPr bwMode="auto">
          <a:xfrm>
            <a:off x="6653213" y="1874838"/>
            <a:ext cx="847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  <a:latin typeface="Comic Sans MS" pitchFamily="66" charset="0"/>
              </a:rPr>
              <a:t>r= 2/3</a:t>
            </a:r>
          </a:p>
        </p:txBody>
      </p:sp>
      <p:sp>
        <p:nvSpPr>
          <p:cNvPr id="136207" name="Rectangle 15"/>
          <p:cNvSpPr>
            <a:spLocks noChangeArrowheads="1"/>
          </p:cNvSpPr>
          <p:nvPr/>
        </p:nvSpPr>
        <p:spPr bwMode="auto">
          <a:xfrm>
            <a:off x="1273175" y="2886075"/>
            <a:ext cx="62055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We have to do the up and down sums separately… then add them together.</a:t>
            </a:r>
            <a:r>
              <a:rPr lang="en-US" sz="2400">
                <a:latin typeface="Comic Sans MS" pitchFamily="66" charset="0"/>
              </a:rPr>
              <a:t>     </a:t>
            </a:r>
            <a:endParaRPr lang="en-US" sz="2400" u="sng">
              <a:latin typeface="Comic Sans MS" pitchFamily="66" charset="0"/>
            </a:endParaRPr>
          </a:p>
        </p:txBody>
      </p:sp>
      <p:sp>
        <p:nvSpPr>
          <p:cNvPr id="3177" name="Line 105"/>
          <p:cNvSpPr>
            <a:spLocks noChangeShapeType="1"/>
          </p:cNvSpPr>
          <p:nvPr/>
        </p:nvSpPr>
        <p:spPr bwMode="auto">
          <a:xfrm flipV="1">
            <a:off x="466725" y="3746500"/>
            <a:ext cx="0" cy="430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8" name="Rectangle 106"/>
          <p:cNvSpPr>
            <a:spLocks noChangeArrowheads="1"/>
          </p:cNvSpPr>
          <p:nvPr/>
        </p:nvSpPr>
        <p:spPr bwMode="auto">
          <a:xfrm>
            <a:off x="698500" y="3751263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14</a:t>
            </a:r>
          </a:p>
        </p:txBody>
      </p:sp>
      <p:sp>
        <p:nvSpPr>
          <p:cNvPr id="3179" name="Rectangle 107"/>
          <p:cNvSpPr>
            <a:spLocks noChangeArrowheads="1"/>
          </p:cNvSpPr>
          <p:nvPr/>
        </p:nvSpPr>
        <p:spPr bwMode="auto">
          <a:xfrm>
            <a:off x="1112838" y="3744913"/>
            <a:ext cx="1042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+28/3</a:t>
            </a:r>
          </a:p>
        </p:txBody>
      </p:sp>
      <p:sp>
        <p:nvSpPr>
          <p:cNvPr id="3180" name="Rectangle 108"/>
          <p:cNvSpPr>
            <a:spLocks noChangeArrowheads="1"/>
          </p:cNvSpPr>
          <p:nvPr/>
        </p:nvSpPr>
        <p:spPr bwMode="auto">
          <a:xfrm>
            <a:off x="2132013" y="3735388"/>
            <a:ext cx="536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Comic Sans MS" pitchFamily="66" charset="0"/>
              </a:rPr>
              <a:t>+…</a:t>
            </a:r>
          </a:p>
        </p:txBody>
      </p:sp>
      <p:graphicFrame>
        <p:nvGraphicFramePr>
          <p:cNvPr id="3181" name="Object 109"/>
          <p:cNvGraphicFramePr>
            <a:graphicFrameLocks noChangeAspect="1"/>
          </p:cNvGraphicFramePr>
          <p:nvPr/>
        </p:nvGraphicFramePr>
        <p:xfrm>
          <a:off x="2887663" y="3786188"/>
          <a:ext cx="738187" cy="482600"/>
        </p:xfrm>
        <a:graphic>
          <a:graphicData uri="http://schemas.openxmlformats.org/presentationml/2006/ole">
            <p:oleObj spid="_x0000_s3181" name="Equation" r:id="rId3" imgW="330120" imgH="215640" progId="">
              <p:embed/>
            </p:oleObj>
          </a:graphicData>
        </a:graphic>
      </p:graphicFrame>
      <p:graphicFrame>
        <p:nvGraphicFramePr>
          <p:cNvPr id="134181" name="Object 37"/>
          <p:cNvGraphicFramePr>
            <a:graphicFrameLocks noChangeAspect="1"/>
          </p:cNvGraphicFramePr>
          <p:nvPr/>
        </p:nvGraphicFramePr>
        <p:xfrm>
          <a:off x="3990975" y="3590925"/>
          <a:ext cx="412750" cy="384175"/>
        </p:xfrm>
        <a:graphic>
          <a:graphicData uri="http://schemas.openxmlformats.org/presentationml/2006/ole">
            <p:oleObj spid="_x0000_s3183" name="Equation" r:id="rId4" imgW="177480" imgH="164880" progId="">
              <p:embed/>
            </p:oleObj>
          </a:graphicData>
        </a:graphic>
      </p:graphicFrame>
      <p:sp>
        <p:nvSpPr>
          <p:cNvPr id="3184" name="Line 112"/>
          <p:cNvSpPr>
            <a:spLocks noChangeShapeType="1"/>
          </p:cNvSpPr>
          <p:nvPr/>
        </p:nvSpPr>
        <p:spPr bwMode="auto">
          <a:xfrm>
            <a:off x="3751263" y="4048125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2" name="Object 37"/>
          <p:cNvGraphicFramePr>
            <a:graphicFrameLocks noChangeAspect="1"/>
          </p:cNvGraphicFramePr>
          <p:nvPr/>
        </p:nvGraphicFramePr>
        <p:xfrm>
          <a:off x="3881438" y="4105275"/>
          <a:ext cx="593725" cy="709613"/>
        </p:xfrm>
        <a:graphic>
          <a:graphicData uri="http://schemas.openxmlformats.org/presentationml/2006/ole">
            <p:oleObj spid="_x0000_s3185" name="Equation" r:id="rId5" imgW="330120" imgH="393480" progId="">
              <p:embed/>
            </p:oleObj>
          </a:graphicData>
        </a:graphic>
      </p:graphicFrame>
      <p:graphicFrame>
        <p:nvGraphicFramePr>
          <p:cNvPr id="3" name="Object 37"/>
          <p:cNvGraphicFramePr>
            <a:graphicFrameLocks noChangeAspect="1"/>
          </p:cNvGraphicFramePr>
          <p:nvPr/>
        </p:nvGraphicFramePr>
        <p:xfrm>
          <a:off x="4646613" y="3910013"/>
          <a:ext cx="295275" cy="265112"/>
        </p:xfrm>
        <a:graphic>
          <a:graphicData uri="http://schemas.openxmlformats.org/presentationml/2006/ole">
            <p:oleObj spid="_x0000_s3186" name="Equation" r:id="rId6" imgW="126720" imgH="114120" progId="">
              <p:embed/>
            </p:oleObj>
          </a:graphicData>
        </a:graphic>
      </p:graphicFrame>
      <p:graphicFrame>
        <p:nvGraphicFramePr>
          <p:cNvPr id="4" name="Object 37"/>
          <p:cNvGraphicFramePr>
            <a:graphicFrameLocks noChangeAspect="1"/>
          </p:cNvGraphicFramePr>
          <p:nvPr/>
        </p:nvGraphicFramePr>
        <p:xfrm>
          <a:off x="5340350" y="3595688"/>
          <a:ext cx="412750" cy="382587"/>
        </p:xfrm>
        <a:graphic>
          <a:graphicData uri="http://schemas.openxmlformats.org/presentationml/2006/ole">
            <p:oleObj spid="_x0000_s3187" name="Equation" r:id="rId7" imgW="177480" imgH="164880" progId="">
              <p:embed/>
            </p:oleObj>
          </a:graphicData>
        </a:graphic>
      </p:graphicFrame>
      <p:sp>
        <p:nvSpPr>
          <p:cNvPr id="3188" name="Line 116"/>
          <p:cNvSpPr>
            <a:spLocks noChangeShapeType="1"/>
          </p:cNvSpPr>
          <p:nvPr/>
        </p:nvSpPr>
        <p:spPr bwMode="auto">
          <a:xfrm>
            <a:off x="5100638" y="4052888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5" name="Object 37"/>
          <p:cNvGraphicFramePr>
            <a:graphicFrameLocks noChangeAspect="1"/>
          </p:cNvGraphicFramePr>
          <p:nvPr/>
        </p:nvGraphicFramePr>
        <p:xfrm>
          <a:off x="5402263" y="4110038"/>
          <a:ext cx="252412" cy="709612"/>
        </p:xfrm>
        <a:graphic>
          <a:graphicData uri="http://schemas.openxmlformats.org/presentationml/2006/ole">
            <p:oleObj spid="_x0000_s3189" name="Equation" r:id="rId8" imgW="139680" imgH="393480" progId="">
              <p:embed/>
            </p:oleObj>
          </a:graphicData>
        </a:graphic>
      </p:graphicFrame>
      <p:graphicFrame>
        <p:nvGraphicFramePr>
          <p:cNvPr id="6" name="Object 37"/>
          <p:cNvGraphicFramePr>
            <a:graphicFrameLocks noChangeAspect="1"/>
          </p:cNvGraphicFramePr>
          <p:nvPr/>
        </p:nvGraphicFramePr>
        <p:xfrm>
          <a:off x="6076950" y="3914775"/>
          <a:ext cx="295275" cy="265113"/>
        </p:xfrm>
        <a:graphic>
          <a:graphicData uri="http://schemas.openxmlformats.org/presentationml/2006/ole">
            <p:oleObj spid="_x0000_s3190" name="Equation" r:id="rId9" imgW="126720" imgH="114120" progId="">
              <p:embed/>
            </p:oleObj>
          </a:graphicData>
        </a:graphic>
      </p:graphicFrame>
      <p:graphicFrame>
        <p:nvGraphicFramePr>
          <p:cNvPr id="7" name="Object 37"/>
          <p:cNvGraphicFramePr>
            <a:graphicFrameLocks noChangeAspect="1"/>
          </p:cNvGraphicFramePr>
          <p:nvPr/>
        </p:nvGraphicFramePr>
        <p:xfrm>
          <a:off x="6445250" y="3841750"/>
          <a:ext cx="471488" cy="384175"/>
        </p:xfrm>
        <a:graphic>
          <a:graphicData uri="http://schemas.openxmlformats.org/presentationml/2006/ole">
            <p:oleObj spid="_x0000_s3191" name="Equation" r:id="rId10" imgW="203040" imgH="164880" progId="">
              <p:embed/>
            </p:oleObj>
          </a:graphicData>
        </a:graphic>
      </p:graphicFrame>
      <p:sp>
        <p:nvSpPr>
          <p:cNvPr id="3194" name="Line 122"/>
          <p:cNvSpPr>
            <a:spLocks noChangeShapeType="1"/>
          </p:cNvSpPr>
          <p:nvPr/>
        </p:nvSpPr>
        <p:spPr bwMode="auto">
          <a:xfrm>
            <a:off x="515938" y="5060950"/>
            <a:ext cx="0" cy="658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95" name="Rectangle 123"/>
          <p:cNvSpPr>
            <a:spLocks noChangeArrowheads="1"/>
          </p:cNvSpPr>
          <p:nvPr/>
        </p:nvSpPr>
        <p:spPr bwMode="auto">
          <a:xfrm>
            <a:off x="841375" y="5160963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21</a:t>
            </a:r>
          </a:p>
        </p:txBody>
      </p:sp>
      <p:sp>
        <p:nvSpPr>
          <p:cNvPr id="3196" name="Rectangle 124"/>
          <p:cNvSpPr>
            <a:spLocks noChangeArrowheads="1"/>
          </p:cNvSpPr>
          <p:nvPr/>
        </p:nvSpPr>
        <p:spPr bwMode="auto">
          <a:xfrm>
            <a:off x="1250950" y="5162550"/>
            <a:ext cx="10358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+14+…</a:t>
            </a:r>
            <a:endParaRPr lang="en-US" sz="2400" dirty="0">
              <a:latin typeface="Comic Sans MS" pitchFamily="66" charset="0"/>
            </a:endParaRPr>
          </a:p>
        </p:txBody>
      </p:sp>
      <p:graphicFrame>
        <p:nvGraphicFramePr>
          <p:cNvPr id="3197" name="Object 125"/>
          <p:cNvGraphicFramePr>
            <a:graphicFrameLocks noChangeAspect="1"/>
          </p:cNvGraphicFramePr>
          <p:nvPr/>
        </p:nvGraphicFramePr>
        <p:xfrm>
          <a:off x="2906713" y="5162550"/>
          <a:ext cx="738187" cy="482600"/>
        </p:xfrm>
        <a:graphic>
          <a:graphicData uri="http://schemas.openxmlformats.org/presentationml/2006/ole">
            <p:oleObj spid="_x0000_s3197" name="Equation" r:id="rId11" imgW="330120" imgH="215640" progId="">
              <p:embed/>
            </p:oleObj>
          </a:graphicData>
        </a:graphic>
      </p:graphicFrame>
      <p:graphicFrame>
        <p:nvGraphicFramePr>
          <p:cNvPr id="8" name="Object 37"/>
          <p:cNvGraphicFramePr>
            <a:graphicFrameLocks noChangeAspect="1"/>
          </p:cNvGraphicFramePr>
          <p:nvPr/>
        </p:nvGraphicFramePr>
        <p:xfrm>
          <a:off x="3995738" y="4967288"/>
          <a:ext cx="442912" cy="384175"/>
        </p:xfrm>
        <a:graphic>
          <a:graphicData uri="http://schemas.openxmlformats.org/presentationml/2006/ole">
            <p:oleObj spid="_x0000_s3198" name="Equation" r:id="rId12" imgW="190440" imgH="164880" progId="">
              <p:embed/>
            </p:oleObj>
          </a:graphicData>
        </a:graphic>
      </p:graphicFrame>
      <p:sp>
        <p:nvSpPr>
          <p:cNvPr id="3199" name="Line 127"/>
          <p:cNvSpPr>
            <a:spLocks noChangeShapeType="1"/>
          </p:cNvSpPr>
          <p:nvPr/>
        </p:nvSpPr>
        <p:spPr bwMode="auto">
          <a:xfrm>
            <a:off x="3770313" y="5424488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9" name="Object 37"/>
          <p:cNvGraphicFramePr>
            <a:graphicFrameLocks noChangeAspect="1"/>
          </p:cNvGraphicFramePr>
          <p:nvPr/>
        </p:nvGraphicFramePr>
        <p:xfrm>
          <a:off x="3900488" y="5481638"/>
          <a:ext cx="593725" cy="709612"/>
        </p:xfrm>
        <a:graphic>
          <a:graphicData uri="http://schemas.openxmlformats.org/presentationml/2006/ole">
            <p:oleObj spid="_x0000_s3200" name="Equation" r:id="rId13" imgW="330120" imgH="393480" progId="">
              <p:embed/>
            </p:oleObj>
          </a:graphicData>
        </a:graphic>
      </p:graphicFrame>
      <p:graphicFrame>
        <p:nvGraphicFramePr>
          <p:cNvPr id="10" name="Object 37"/>
          <p:cNvGraphicFramePr>
            <a:graphicFrameLocks noChangeAspect="1"/>
          </p:cNvGraphicFramePr>
          <p:nvPr/>
        </p:nvGraphicFramePr>
        <p:xfrm>
          <a:off x="4665663" y="5286375"/>
          <a:ext cx="295275" cy="265113"/>
        </p:xfrm>
        <a:graphic>
          <a:graphicData uri="http://schemas.openxmlformats.org/presentationml/2006/ole">
            <p:oleObj spid="_x0000_s3201" name="Equation" r:id="rId14" imgW="126720" imgH="114120" progId="">
              <p:embed/>
            </p:oleObj>
          </a:graphicData>
        </a:graphic>
      </p:graphicFrame>
      <p:graphicFrame>
        <p:nvGraphicFramePr>
          <p:cNvPr id="11" name="Object 37"/>
          <p:cNvGraphicFramePr>
            <a:graphicFrameLocks noChangeAspect="1"/>
          </p:cNvGraphicFramePr>
          <p:nvPr/>
        </p:nvGraphicFramePr>
        <p:xfrm>
          <a:off x="5345113" y="4972050"/>
          <a:ext cx="442912" cy="382588"/>
        </p:xfrm>
        <a:graphic>
          <a:graphicData uri="http://schemas.openxmlformats.org/presentationml/2006/ole">
            <p:oleObj spid="_x0000_s3202" name="Equation" r:id="rId15" imgW="190440" imgH="164880" progId="">
              <p:embed/>
            </p:oleObj>
          </a:graphicData>
        </a:graphic>
      </p:graphicFrame>
      <p:sp>
        <p:nvSpPr>
          <p:cNvPr id="3203" name="Line 131"/>
          <p:cNvSpPr>
            <a:spLocks noChangeShapeType="1"/>
          </p:cNvSpPr>
          <p:nvPr/>
        </p:nvSpPr>
        <p:spPr bwMode="auto">
          <a:xfrm>
            <a:off x="5119688" y="5429250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12" name="Object 37"/>
          <p:cNvGraphicFramePr>
            <a:graphicFrameLocks noChangeAspect="1"/>
          </p:cNvGraphicFramePr>
          <p:nvPr/>
        </p:nvGraphicFramePr>
        <p:xfrm>
          <a:off x="5421313" y="5486400"/>
          <a:ext cx="252412" cy="709613"/>
        </p:xfrm>
        <a:graphic>
          <a:graphicData uri="http://schemas.openxmlformats.org/presentationml/2006/ole">
            <p:oleObj spid="_x0000_s3204" name="Equation" r:id="rId16" imgW="139680" imgH="393480" progId="">
              <p:embed/>
            </p:oleObj>
          </a:graphicData>
        </a:graphic>
      </p:graphicFrame>
      <p:graphicFrame>
        <p:nvGraphicFramePr>
          <p:cNvPr id="13" name="Object 37"/>
          <p:cNvGraphicFramePr>
            <a:graphicFrameLocks noChangeAspect="1"/>
          </p:cNvGraphicFramePr>
          <p:nvPr/>
        </p:nvGraphicFramePr>
        <p:xfrm>
          <a:off x="6096000" y="5291138"/>
          <a:ext cx="295275" cy="265112"/>
        </p:xfrm>
        <a:graphic>
          <a:graphicData uri="http://schemas.openxmlformats.org/presentationml/2006/ole">
            <p:oleObj spid="_x0000_s3205" name="Equation" r:id="rId17" imgW="126720" imgH="114120" progId="">
              <p:embed/>
            </p:oleObj>
          </a:graphicData>
        </a:graphic>
      </p:graphicFrame>
      <p:graphicFrame>
        <p:nvGraphicFramePr>
          <p:cNvPr id="14" name="Object 37"/>
          <p:cNvGraphicFramePr>
            <a:graphicFrameLocks noChangeAspect="1"/>
          </p:cNvGraphicFramePr>
          <p:nvPr/>
        </p:nvGraphicFramePr>
        <p:xfrm>
          <a:off x="6478588" y="5203825"/>
          <a:ext cx="441325" cy="412750"/>
        </p:xfrm>
        <a:graphic>
          <a:graphicData uri="http://schemas.openxmlformats.org/presentationml/2006/ole">
            <p:oleObj spid="_x0000_s3206" name="Equation" r:id="rId18" imgW="190440" imgH="177480" progId="">
              <p:embed/>
            </p:oleObj>
          </a:graphicData>
        </a:graphic>
      </p:graphicFrame>
      <p:sp>
        <p:nvSpPr>
          <p:cNvPr id="3207" name="Line 135"/>
          <p:cNvSpPr>
            <a:spLocks noChangeShapeType="1"/>
          </p:cNvSpPr>
          <p:nvPr/>
        </p:nvSpPr>
        <p:spPr bwMode="auto">
          <a:xfrm>
            <a:off x="6292850" y="5849938"/>
            <a:ext cx="8747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15" name="Object 37"/>
          <p:cNvGraphicFramePr>
            <a:graphicFrameLocks noChangeAspect="1"/>
          </p:cNvGraphicFramePr>
          <p:nvPr/>
        </p:nvGraphicFramePr>
        <p:xfrm>
          <a:off x="6192838" y="6015038"/>
          <a:ext cx="1236662" cy="412750"/>
        </p:xfrm>
        <a:graphic>
          <a:graphicData uri="http://schemas.openxmlformats.org/presentationml/2006/ole">
            <p:oleObj spid="_x0000_s3208" name="Equation" r:id="rId19" imgW="533160" imgH="177480" progId="">
              <p:embed/>
            </p:oleObj>
          </a:graphicData>
        </a:graphic>
      </p:graphicFrame>
      <p:sp>
        <p:nvSpPr>
          <p:cNvPr id="3209" name="Rectangle 137"/>
          <p:cNvSpPr>
            <a:spLocks noChangeArrowheads="1"/>
          </p:cNvSpPr>
          <p:nvPr/>
        </p:nvSpPr>
        <p:spPr bwMode="auto">
          <a:xfrm>
            <a:off x="6119813" y="5945188"/>
            <a:ext cx="1320800" cy="53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6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3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3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3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4" dur="500"/>
                                        <p:tgtEl>
                                          <p:spTgt spid="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4" dur="500"/>
                                        <p:tgtEl>
                                          <p:spTgt spid="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1" dur="500"/>
                                        <p:tgtEl>
                                          <p:spTgt spid="3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0" dur="500"/>
                                        <p:tgtEl>
                                          <p:spTgt spid="3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6" grpId="0"/>
      <p:bldP spid="3161" grpId="0"/>
      <p:bldP spid="3162" grpId="0"/>
      <p:bldP spid="3163" grpId="0" animBg="1"/>
      <p:bldP spid="3166" grpId="0" animBg="1"/>
      <p:bldP spid="3167" grpId="0"/>
      <p:bldP spid="3168" grpId="0" animBg="1"/>
      <p:bldP spid="3169" grpId="0"/>
      <p:bldP spid="3170" grpId="0"/>
      <p:bldP spid="3171" grpId="0" animBg="1"/>
      <p:bldP spid="3172" grpId="0"/>
      <p:bldP spid="3173" grpId="0" animBg="1"/>
      <p:bldP spid="3174" grpId="0"/>
      <p:bldP spid="3175" grpId="0"/>
      <p:bldP spid="136207" grpId="0"/>
      <p:bldP spid="3177" grpId="0" animBg="1"/>
      <p:bldP spid="3178" grpId="0"/>
      <p:bldP spid="3179" grpId="0"/>
      <p:bldP spid="3180" grpId="0"/>
      <p:bldP spid="3184" grpId="0" animBg="1"/>
      <p:bldP spid="3188" grpId="0" animBg="1"/>
      <p:bldP spid="3194" grpId="0" animBg="1"/>
      <p:bldP spid="3195" grpId="0"/>
      <p:bldP spid="3196" grpId="0"/>
      <p:bldP spid="3199" grpId="0" animBg="1"/>
      <p:bldP spid="3203" grpId="0" animBg="1"/>
      <p:bldP spid="3207" grpId="0" animBg="1"/>
      <p:bldP spid="320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34" name="Text Box 622"/>
          <p:cNvSpPr txBox="1">
            <a:spLocks noChangeArrowheads="1"/>
          </p:cNvSpPr>
          <p:nvPr/>
        </p:nvSpPr>
        <p:spPr bwMode="auto">
          <a:xfrm>
            <a:off x="233363" y="1797050"/>
            <a:ext cx="89106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sng">
                <a:solidFill>
                  <a:schemeClr val="hlink"/>
                </a:solidFill>
                <a:latin typeface="Comic Sans MS" pitchFamily="66" charset="0"/>
              </a:rPr>
              <a:t>HW</a:t>
            </a:r>
            <a:r>
              <a:rPr lang="en-US" sz="3200">
                <a:solidFill>
                  <a:schemeClr val="hlink"/>
                </a:solidFill>
                <a:latin typeface="Comic Sans MS" pitchFamily="66" charset="0"/>
              </a:rPr>
              <a:t> – More Applications wksht #1-4, 11</a:t>
            </a:r>
          </a:p>
        </p:txBody>
      </p:sp>
      <p:sp>
        <p:nvSpPr>
          <p:cNvPr id="39554" name="Rectangle 642"/>
          <p:cNvSpPr>
            <a:spLocks noChangeArrowheads="1"/>
          </p:cNvSpPr>
          <p:nvPr/>
        </p:nvSpPr>
        <p:spPr bwMode="auto">
          <a:xfrm>
            <a:off x="263525" y="185738"/>
            <a:ext cx="8880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>
                <a:latin typeface="Comic Sans MS" pitchFamily="66" charset="0"/>
              </a:rPr>
              <a:t>Out</a:t>
            </a:r>
            <a:r>
              <a:rPr lang="en-US" sz="2400">
                <a:latin typeface="Comic Sans MS" pitchFamily="66" charset="0"/>
              </a:rPr>
              <a:t> – none</a:t>
            </a:r>
            <a:endParaRPr lang="en-US">
              <a:latin typeface="Comic Sans MS" pitchFamily="66" charset="0"/>
            </a:endParaRPr>
          </a:p>
        </p:txBody>
      </p:sp>
      <p:sp>
        <p:nvSpPr>
          <p:cNvPr id="39555" name="Rectangle 643"/>
          <p:cNvSpPr>
            <a:spLocks noChangeArrowheads="1"/>
          </p:cNvSpPr>
          <p:nvPr/>
        </p:nvSpPr>
        <p:spPr bwMode="auto">
          <a:xfrm>
            <a:off x="301625" y="741363"/>
            <a:ext cx="8842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>
                <a:latin typeface="Comic Sans MS" pitchFamily="66" charset="0"/>
              </a:rPr>
              <a:t>Summary</a:t>
            </a:r>
            <a:r>
              <a:rPr lang="en-US" sz="2400">
                <a:latin typeface="Comic Sans MS" pitchFamily="66" charset="0"/>
              </a:rPr>
              <a:t> – I understand… or  I still have questions about…</a:t>
            </a:r>
          </a:p>
          <a:p>
            <a:r>
              <a:rPr lang="en-US" sz="2400">
                <a:latin typeface="Comic Sans MS" pitchFamily="66" charset="0"/>
              </a:rPr>
              <a:t>	        	</a:t>
            </a:r>
          </a:p>
        </p:txBody>
      </p:sp>
      <p:sp>
        <p:nvSpPr>
          <p:cNvPr id="39564" name="Text Box 652"/>
          <p:cNvSpPr txBox="1">
            <a:spLocks noChangeArrowheads="1"/>
          </p:cNvSpPr>
          <p:nvPr/>
        </p:nvSpPr>
        <p:spPr bwMode="auto">
          <a:xfrm>
            <a:off x="254000" y="3602038"/>
            <a:ext cx="37719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olidFill>
                  <a:srgbClr val="FF0000"/>
                </a:solidFill>
                <a:latin typeface="Comic Sans MS" pitchFamily="66" charset="0"/>
              </a:rPr>
              <a:t>Don’t forget about POW!!</a:t>
            </a:r>
          </a:p>
        </p:txBody>
      </p:sp>
      <p:pic>
        <p:nvPicPr>
          <p:cNvPr id="8203" name="Picture 11" descr="toonvi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5900" y="2573338"/>
            <a:ext cx="4800600" cy="391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9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34" grpId="0"/>
      <p:bldP spid="39554" grpId="0"/>
      <p:bldP spid="39555" grpId="0"/>
      <p:bldP spid="3956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5">
      <a:dk1>
        <a:srgbClr val="000000"/>
      </a:dk1>
      <a:lt1>
        <a:srgbClr val="D0A8C6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4D1DF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EEFB43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F5FDB0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BC82AD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AC1D3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D0A8C6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4D1DF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16358</TotalTime>
  <Words>199</Words>
  <Application>Microsoft Office PowerPoint</Application>
  <PresentationFormat>Letter Paper (8.5x11 in)</PresentationFormat>
  <Paragraphs>39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Default Design</vt:lpstr>
      <vt:lpstr>Equation</vt:lpstr>
      <vt:lpstr>1.5 Applications of Infinite Geometric Series</vt:lpstr>
      <vt:lpstr>Slide 2</vt:lpstr>
      <vt:lpstr>Slide 3</vt:lpstr>
      <vt:lpstr>Slide 4</vt:lpstr>
    </vt:vector>
  </TitlesOfParts>
  <Company>St. Tammany Parish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1.6 Solving Absolute Value Equations and  Inequalities</dc:title>
  <dc:creator>sfleming</dc:creator>
  <cp:lastModifiedBy>JEFFCO</cp:lastModifiedBy>
  <cp:revision>314</cp:revision>
  <dcterms:created xsi:type="dcterms:W3CDTF">2008-08-19T13:23:12Z</dcterms:created>
  <dcterms:modified xsi:type="dcterms:W3CDTF">2010-01-22T14:53:51Z</dcterms:modified>
</cp:coreProperties>
</file>